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9144000" cy="5143500" type="screen16x9"/>
  <p:notesSz cx="6858000" cy="9144000"/>
  <p:embeddedFontLst>
    <p:embeddedFont>
      <p:font typeface="Cabin" panose="020B0604020202020204" charset="0"/>
      <p:regular r:id="rId20"/>
      <p:bold r:id="rId21"/>
      <p:italic r:id="rId22"/>
      <p:boldItalic r:id="rId23"/>
    </p:embeddedFont>
    <p:embeddedFont>
      <p:font typeface="Dancing Script"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Pschirrer" userId="8a811fcd-7194-4d73-b450-8a1eb7562ac4" providerId="ADAL" clId="{5A8C6085-8A66-45F1-ABF4-F49B87881EAB}"/>
    <pc:docChg chg="delSld">
      <pc:chgData name="Greg Pschirrer" userId="8a811fcd-7194-4d73-b450-8a1eb7562ac4" providerId="ADAL" clId="{5A8C6085-8A66-45F1-ABF4-F49B87881EAB}" dt="2020-03-09T14:58:48.011" v="0" actId="47"/>
      <pc:docMkLst>
        <pc:docMk/>
      </pc:docMkLst>
      <pc:sldChg chg="del">
        <pc:chgData name="Greg Pschirrer" userId="8a811fcd-7194-4d73-b450-8a1eb7562ac4" providerId="ADAL" clId="{5A8C6085-8A66-45F1-ABF4-F49B87881EAB}" dt="2020-03-09T14:58:48.011" v="0" actId="47"/>
        <pc:sldMkLst>
          <pc:docMk/>
          <pc:sldMk cId="0" sldId="260"/>
        </pc:sldMkLst>
      </pc:sldChg>
      <pc:sldChg chg="del">
        <pc:chgData name="Greg Pschirrer" userId="8a811fcd-7194-4d73-b450-8a1eb7562ac4" providerId="ADAL" clId="{5A8C6085-8A66-45F1-ABF4-F49B87881EAB}" dt="2020-03-09T14:58:48.011" v="0" actId="47"/>
        <pc:sldMkLst>
          <pc:docMk/>
          <pc:sldMk cId="0" sldId="261"/>
        </pc:sldMkLst>
      </pc:sldChg>
      <pc:sldChg chg="del">
        <pc:chgData name="Greg Pschirrer" userId="8a811fcd-7194-4d73-b450-8a1eb7562ac4" providerId="ADAL" clId="{5A8C6085-8A66-45F1-ABF4-F49B87881EAB}" dt="2020-03-09T14:58:48.011" v="0" actId="47"/>
        <pc:sldMkLst>
          <pc:docMk/>
          <pc:sldMk cId="0" sldId="262"/>
        </pc:sldMkLst>
      </pc:sldChg>
      <pc:sldChg chg="del">
        <pc:chgData name="Greg Pschirrer" userId="8a811fcd-7194-4d73-b450-8a1eb7562ac4" providerId="ADAL" clId="{5A8C6085-8A66-45F1-ABF4-F49B87881EAB}" dt="2020-03-09T14:58:48.011" v="0" actId="47"/>
        <pc:sldMkLst>
          <pc:docMk/>
          <pc:sldMk cId="0" sldId="263"/>
        </pc:sldMkLst>
      </pc:sldChg>
      <pc:sldChg chg="del">
        <pc:chgData name="Greg Pschirrer" userId="8a811fcd-7194-4d73-b450-8a1eb7562ac4" providerId="ADAL" clId="{5A8C6085-8A66-45F1-ABF4-F49B87881EAB}" dt="2020-03-09T14:58:48.011" v="0" actId="47"/>
        <pc:sldMkLst>
          <pc:docMk/>
          <pc:sldMk cId="0" sldId="264"/>
        </pc:sldMkLst>
      </pc:sldChg>
      <pc:sldChg chg="del">
        <pc:chgData name="Greg Pschirrer" userId="8a811fcd-7194-4d73-b450-8a1eb7562ac4" providerId="ADAL" clId="{5A8C6085-8A66-45F1-ABF4-F49B87881EAB}" dt="2020-03-09T14:58:48.011" v="0" actId="47"/>
        <pc:sldMkLst>
          <pc:docMk/>
          <pc:sldMk cId="0" sldId="265"/>
        </pc:sldMkLst>
      </pc:sldChg>
      <pc:sldChg chg="del">
        <pc:chgData name="Greg Pschirrer" userId="8a811fcd-7194-4d73-b450-8a1eb7562ac4" providerId="ADAL" clId="{5A8C6085-8A66-45F1-ABF4-F49B87881EAB}" dt="2020-03-09T14:58:48.011" v="0" actId="47"/>
        <pc:sldMkLst>
          <pc:docMk/>
          <pc:sldMk cId="0" sldId="266"/>
        </pc:sldMkLst>
      </pc:sldChg>
      <pc:sldChg chg="del">
        <pc:chgData name="Greg Pschirrer" userId="8a811fcd-7194-4d73-b450-8a1eb7562ac4" providerId="ADAL" clId="{5A8C6085-8A66-45F1-ABF4-F49B87881EAB}" dt="2020-03-09T14:58:48.011" v="0" actId="47"/>
        <pc:sldMkLst>
          <pc:docMk/>
          <pc:sldMk cId="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df94368b7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df94368b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df94368b7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df94368b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df94368b7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df94368b7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df94368b7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df94368b7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df94368b7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df94368b7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df94368b7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df94368b7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df94368b7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df94368b7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df94368b7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df94368b7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df94368b7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df94368b7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df94368b7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df94368b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 SLIDE</a:t>
            </a:r>
            <a:endParaRPr/>
          </a:p>
          <a:p>
            <a:pPr marL="0" lvl="0" indent="0" algn="l" rtl="0">
              <a:spcBef>
                <a:spcPts val="0"/>
              </a:spcBef>
              <a:spcAft>
                <a:spcPts val="0"/>
              </a:spcAft>
              <a:buNone/>
            </a:pPr>
            <a:endParaRPr/>
          </a:p>
          <a:p>
            <a:pPr marL="0" lvl="0" indent="0" algn="l" rtl="0">
              <a:spcBef>
                <a:spcPts val="0"/>
              </a:spcBef>
              <a:spcAft>
                <a:spcPts val="0"/>
              </a:spcAft>
              <a:buNone/>
            </a:pPr>
            <a:r>
              <a:rPr lang="en"/>
              <a:t>If you need more copy this.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df94368b7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df94368b7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35010de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35010de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df94368b7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df94368b7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df94368b7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df94368b7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df94368b7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df94368b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df94368b7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df94368b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df94368b7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df94368b7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start with this because I teach a unit on In The Heights at the beginning of second semester.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myers@osd.wene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hyperlink" Target="http://www.youtube.com/watch?v=K1Pghfos_mQ"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8.jpg"/><Relationship Id="rId4" Type="http://schemas.openxmlformats.org/officeDocument/2006/relationships/image" Target="../media/image4.jpg"/><Relationship Id="rId9" Type="http://schemas.openxmlformats.org/officeDocument/2006/relationships/hyperlink" Target="http://www.youtube.com/watch?v=U0CL-ZSuCr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381000" y="1817600"/>
            <a:ext cx="8538900" cy="327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Cabin"/>
                <a:ea typeface="Cabin"/>
                <a:cs typeface="Cabin"/>
                <a:sym typeface="Cabin"/>
              </a:rPr>
              <a:t>This activity is meant to function as a bell-ringer for my Drama 1 students as they come in. I will put the slide up on the board as they come in, maybe play some music from the show as they are entering, and then get settled and take attendance. I will require my students to copy all the information on the slide in an organized fashion. After about 5-7 minutes, I will lead a small lesson about the show, giving them the information contained in the second slide (pictures and video). My expectations for this activity is that it builds their musical knowledge and gives them a broader understanding of this large genre of Theatre.</a:t>
            </a:r>
            <a:endParaRPr>
              <a:latin typeface="Cabin"/>
              <a:ea typeface="Cabin"/>
              <a:cs typeface="Cabin"/>
              <a:sym typeface="Cabin"/>
            </a:endParaRPr>
          </a:p>
          <a:p>
            <a:pPr marL="0" lvl="0" indent="0" algn="l" rtl="0">
              <a:lnSpc>
                <a:spcPct val="115000"/>
              </a:lnSpc>
              <a:spcBef>
                <a:spcPts val="1000"/>
              </a:spcBef>
              <a:spcAft>
                <a:spcPts val="0"/>
              </a:spcAft>
              <a:buNone/>
            </a:pPr>
            <a:r>
              <a:rPr lang="en">
                <a:latin typeface="Cabin"/>
                <a:ea typeface="Cabin"/>
                <a:cs typeface="Cabin"/>
                <a:sym typeface="Cabin"/>
              </a:rPr>
              <a:t>Feel free to make a copy of this (File → Make a copy) if you want to change anything for your own purposes. Otherwise, you can simply add this to your drive (click the little icon         by the document title). </a:t>
            </a:r>
            <a:endParaRPr>
              <a:latin typeface="Cabin"/>
              <a:ea typeface="Cabin"/>
              <a:cs typeface="Cabin"/>
              <a:sym typeface="Cabin"/>
            </a:endParaRPr>
          </a:p>
          <a:p>
            <a:pPr marL="0" lvl="0" indent="0" algn="l" rtl="0">
              <a:lnSpc>
                <a:spcPct val="115000"/>
              </a:lnSpc>
              <a:spcBef>
                <a:spcPts val="1000"/>
              </a:spcBef>
              <a:spcAft>
                <a:spcPts val="1000"/>
              </a:spcAft>
              <a:buNone/>
            </a:pPr>
            <a:r>
              <a:rPr lang="en">
                <a:latin typeface="Cabin"/>
                <a:ea typeface="Cabin"/>
                <a:cs typeface="Cabin"/>
                <a:sym typeface="Cabin"/>
              </a:rPr>
              <a:t>Please do not try to sell this. It was created to be shared as a FREE resource. I surveyed just under 170 theatre educators to create this list. Works cited are at the end. If you have questions, feel free to email me: </a:t>
            </a:r>
            <a:r>
              <a:rPr lang="en" u="sng">
                <a:solidFill>
                  <a:schemeClr val="hlink"/>
                </a:solidFill>
                <a:latin typeface="Cabin"/>
                <a:ea typeface="Cabin"/>
                <a:cs typeface="Cabin"/>
                <a:sym typeface="Cabin"/>
                <a:hlinkClick r:id="rId3"/>
              </a:rPr>
              <a:t>dmyers@osd.wednet.edu</a:t>
            </a:r>
            <a:r>
              <a:rPr lang="en">
                <a:latin typeface="Cabin"/>
                <a:ea typeface="Cabin"/>
                <a:cs typeface="Cabin"/>
                <a:sym typeface="Cabin"/>
              </a:rPr>
              <a:t> 											Happy Monday!</a:t>
            </a:r>
            <a:endParaRPr>
              <a:latin typeface="Cabin"/>
              <a:ea typeface="Cabin"/>
              <a:cs typeface="Cabin"/>
              <a:sym typeface="Cabin"/>
            </a:endParaRPr>
          </a:p>
        </p:txBody>
      </p:sp>
      <p:pic>
        <p:nvPicPr>
          <p:cNvPr id="55" name="Google Shape;55;p13"/>
          <p:cNvPicPr preferRelativeResize="0"/>
          <p:nvPr/>
        </p:nvPicPr>
        <p:blipFill>
          <a:blip r:embed="rId4">
            <a:alphaModFix/>
          </a:blip>
          <a:stretch>
            <a:fillRect/>
          </a:stretch>
        </p:blipFill>
        <p:spPr>
          <a:xfrm>
            <a:off x="-118800" y="-316000"/>
            <a:ext cx="4688549" cy="2637314"/>
          </a:xfrm>
          <a:prstGeom prst="rect">
            <a:avLst/>
          </a:prstGeom>
          <a:noFill/>
          <a:ln>
            <a:noFill/>
          </a:ln>
        </p:spPr>
      </p:pic>
      <p:pic>
        <p:nvPicPr>
          <p:cNvPr id="56" name="Google Shape;56;p13"/>
          <p:cNvPicPr preferRelativeResize="0"/>
          <p:nvPr/>
        </p:nvPicPr>
        <p:blipFill rotWithShape="1">
          <a:blip r:embed="rId5">
            <a:alphaModFix/>
          </a:blip>
          <a:srcRect l="18311" t="25340" r="22617" b="16671"/>
          <a:stretch/>
        </p:blipFill>
        <p:spPr>
          <a:xfrm>
            <a:off x="5504351" y="3731718"/>
            <a:ext cx="302525" cy="279975"/>
          </a:xfrm>
          <a:prstGeom prst="rect">
            <a:avLst/>
          </a:prstGeom>
          <a:noFill/>
          <a:ln>
            <a:noFill/>
          </a:ln>
        </p:spPr>
      </p:pic>
      <p:sp>
        <p:nvSpPr>
          <p:cNvPr id="57" name="Google Shape;57;p13"/>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SPRING SEMESTER</a:t>
            </a:r>
            <a:endParaRPr sz="3000" b="1">
              <a:latin typeface="Cabin"/>
              <a:ea typeface="Cabin"/>
              <a:cs typeface="Cabin"/>
              <a:sym typeface="Cabin"/>
            </a:endParaRPr>
          </a:p>
          <a:p>
            <a:pPr marL="0" lvl="0" indent="0" algn="r" rtl="0">
              <a:lnSpc>
                <a:spcPct val="115000"/>
              </a:lnSpc>
              <a:spcBef>
                <a:spcPts val="0"/>
              </a:spcBef>
              <a:spcAft>
                <a:spcPts val="0"/>
              </a:spcAft>
              <a:buNone/>
            </a:pPr>
            <a:endParaRPr sz="3000" b="1">
              <a:latin typeface="Cabin"/>
              <a:ea typeface="Cabin"/>
              <a:cs typeface="Cabin"/>
              <a:sym typeface="Cabin"/>
            </a:endParaRPr>
          </a:p>
          <a:p>
            <a:pPr marL="0" lvl="0" indent="0" algn="r" rtl="0">
              <a:lnSpc>
                <a:spcPct val="115000"/>
              </a:lnSpc>
              <a:spcBef>
                <a:spcPts val="0"/>
              </a:spcBef>
              <a:spcAft>
                <a:spcPts val="0"/>
              </a:spcAft>
              <a:buNone/>
            </a:pPr>
            <a:r>
              <a:rPr lang="en" sz="3000" b="1">
                <a:latin typeface="Cabin"/>
                <a:ea typeface="Cabin"/>
                <a:cs typeface="Cabin"/>
                <a:sym typeface="Cabin"/>
              </a:rPr>
              <a:t>Teacher Notes</a:t>
            </a:r>
            <a:endParaRPr sz="1800">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33"/>
        <p:cNvGrpSpPr/>
        <p:nvPr/>
      </p:nvGrpSpPr>
      <p:grpSpPr>
        <a:xfrm>
          <a:off x="0" y="0"/>
          <a:ext cx="0" cy="0"/>
          <a:chOff x="0" y="0"/>
          <a:chExt cx="0" cy="0"/>
        </a:xfrm>
      </p:grpSpPr>
      <p:pic>
        <p:nvPicPr>
          <p:cNvPr id="234" name="Google Shape;234;p30"/>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35" name="Google Shape;235;p30"/>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36" name="Google Shape;236;p30"/>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The Lion King</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37" name="Google Shape;237;p30"/>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April 27, 2020</a:t>
            </a:r>
            <a:endParaRPr sz="1200">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41"/>
        <p:cNvGrpSpPr/>
        <p:nvPr/>
      </p:nvGrpSpPr>
      <p:grpSpPr>
        <a:xfrm>
          <a:off x="0" y="0"/>
          <a:ext cx="0" cy="0"/>
          <a:chOff x="0" y="0"/>
          <a:chExt cx="0" cy="0"/>
        </a:xfrm>
      </p:grpSpPr>
      <p:pic>
        <p:nvPicPr>
          <p:cNvPr id="242" name="Google Shape;242;p31"/>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43" name="Google Shape;243;p31"/>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44" name="Google Shape;244;p31"/>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Kinky Boots</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45" name="Google Shape;245;p31"/>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May 4, 2020</a:t>
            </a:r>
            <a:endParaRPr sz="1200">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49"/>
        <p:cNvGrpSpPr/>
        <p:nvPr/>
      </p:nvGrpSpPr>
      <p:grpSpPr>
        <a:xfrm>
          <a:off x="0" y="0"/>
          <a:ext cx="0" cy="0"/>
          <a:chOff x="0" y="0"/>
          <a:chExt cx="0" cy="0"/>
        </a:xfrm>
      </p:grpSpPr>
      <p:pic>
        <p:nvPicPr>
          <p:cNvPr id="250" name="Google Shape;250;p32"/>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51" name="Google Shape;251;p32"/>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52" name="Google Shape;252;p32"/>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The Book of Mormon</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53" name="Google Shape;253;p32"/>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May 11, 2020</a:t>
            </a:r>
            <a:endParaRPr sz="1200">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57"/>
        <p:cNvGrpSpPr/>
        <p:nvPr/>
      </p:nvGrpSpPr>
      <p:grpSpPr>
        <a:xfrm>
          <a:off x="0" y="0"/>
          <a:ext cx="0" cy="0"/>
          <a:chOff x="0" y="0"/>
          <a:chExt cx="0" cy="0"/>
        </a:xfrm>
      </p:grpSpPr>
      <p:pic>
        <p:nvPicPr>
          <p:cNvPr id="258" name="Google Shape;258;p33"/>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59" name="Google Shape;259;p33"/>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60" name="Google Shape;260;p33"/>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Wicked</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61" name="Google Shape;261;p33"/>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May 18, 2020</a:t>
            </a:r>
            <a:endParaRPr sz="1200">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65"/>
        <p:cNvGrpSpPr/>
        <p:nvPr/>
      </p:nvGrpSpPr>
      <p:grpSpPr>
        <a:xfrm>
          <a:off x="0" y="0"/>
          <a:ext cx="0" cy="0"/>
          <a:chOff x="0" y="0"/>
          <a:chExt cx="0" cy="0"/>
        </a:xfrm>
      </p:grpSpPr>
      <p:pic>
        <p:nvPicPr>
          <p:cNvPr id="266" name="Google Shape;266;p34"/>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67" name="Google Shape;267;p34"/>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68" name="Google Shape;268;p34"/>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The Band’s Visit</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69" name="Google Shape;269;p34"/>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June 1, 2020</a:t>
            </a:r>
            <a:endParaRPr sz="1200">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73"/>
        <p:cNvGrpSpPr/>
        <p:nvPr/>
      </p:nvGrpSpPr>
      <p:grpSpPr>
        <a:xfrm>
          <a:off x="0" y="0"/>
          <a:ext cx="0" cy="0"/>
          <a:chOff x="0" y="0"/>
          <a:chExt cx="0" cy="0"/>
        </a:xfrm>
      </p:grpSpPr>
      <p:pic>
        <p:nvPicPr>
          <p:cNvPr id="274" name="Google Shape;274;p35"/>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75" name="Google Shape;275;p35"/>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76" name="Google Shape;276;p35"/>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Hadestown</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77" name="Google Shape;277;p35"/>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June 8, 2020</a:t>
            </a:r>
            <a:endParaRPr sz="1200">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81"/>
        <p:cNvGrpSpPr/>
        <p:nvPr/>
      </p:nvGrpSpPr>
      <p:grpSpPr>
        <a:xfrm>
          <a:off x="0" y="0"/>
          <a:ext cx="0" cy="0"/>
          <a:chOff x="0" y="0"/>
          <a:chExt cx="0" cy="0"/>
        </a:xfrm>
      </p:grpSpPr>
      <p:pic>
        <p:nvPicPr>
          <p:cNvPr id="282" name="Google Shape;282;p36"/>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83" name="Google Shape;283;p36"/>
          <p:cNvSpPr txBox="1"/>
          <p:nvPr/>
        </p:nvSpPr>
        <p:spPr>
          <a:xfrm>
            <a:off x="381000" y="2046200"/>
            <a:ext cx="1692000" cy="2637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Cabin"/>
                <a:ea typeface="Cabin"/>
                <a:cs typeface="Cabin"/>
                <a:sym typeface="Cabin"/>
              </a:rPr>
              <a:t>TITLE</a:t>
            </a:r>
            <a:endParaRPr b="1">
              <a:latin typeface="Cabin"/>
              <a:ea typeface="Cabin"/>
              <a:cs typeface="Cabin"/>
              <a:sym typeface="Cabin"/>
            </a:endParaRPr>
          </a:p>
          <a:p>
            <a:pPr marL="0" lvl="0" indent="0" algn="l" rtl="0">
              <a:lnSpc>
                <a:spcPct val="150000"/>
              </a:lnSpc>
              <a:spcBef>
                <a:spcPts val="0"/>
              </a:spcBef>
              <a:spcAft>
                <a:spcPts val="0"/>
              </a:spcAft>
              <a:buNone/>
            </a:pPr>
            <a:r>
              <a:rPr lang="en" sz="1200">
                <a:latin typeface="Cabin"/>
                <a:ea typeface="Cabin"/>
                <a:cs typeface="Cabin"/>
                <a:sym typeface="Cabin"/>
              </a:rPr>
              <a:t>Short summary.</a:t>
            </a:r>
            <a:endParaRPr sz="1200">
              <a:latin typeface="Cabin"/>
              <a:ea typeface="Cabin"/>
              <a:cs typeface="Cabin"/>
              <a:sym typeface="Cabin"/>
            </a:endParaRPr>
          </a:p>
        </p:txBody>
      </p:sp>
      <p:sp>
        <p:nvSpPr>
          <p:cNvPr id="284" name="Google Shape;284;p36"/>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Current Tony Award Nominees</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These are the nominees for (and winner of) the Tony Award for Best Musical this year.</a:t>
            </a:r>
            <a:endParaRPr sz="1800">
              <a:latin typeface="Cabin"/>
              <a:ea typeface="Cabin"/>
              <a:cs typeface="Cabin"/>
              <a:sym typeface="Cabin"/>
            </a:endParaRPr>
          </a:p>
        </p:txBody>
      </p:sp>
      <p:sp>
        <p:nvSpPr>
          <p:cNvPr id="285" name="Google Shape;285;p36"/>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June 15, 2020</a:t>
            </a:r>
            <a:endParaRPr sz="1200">
              <a:latin typeface="Cabin"/>
              <a:ea typeface="Cabin"/>
              <a:cs typeface="Cabin"/>
              <a:sym typeface="Cabin"/>
            </a:endParaRPr>
          </a:p>
        </p:txBody>
      </p:sp>
      <p:sp>
        <p:nvSpPr>
          <p:cNvPr id="286" name="Google Shape;286;p36"/>
          <p:cNvSpPr txBox="1"/>
          <p:nvPr/>
        </p:nvSpPr>
        <p:spPr>
          <a:xfrm>
            <a:off x="2057400" y="2046200"/>
            <a:ext cx="1692000" cy="2637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Cabin"/>
                <a:ea typeface="Cabin"/>
                <a:cs typeface="Cabin"/>
                <a:sym typeface="Cabin"/>
              </a:rPr>
              <a:t>TITLE</a:t>
            </a:r>
            <a:endParaRPr b="1">
              <a:latin typeface="Cabin"/>
              <a:ea typeface="Cabin"/>
              <a:cs typeface="Cabin"/>
              <a:sym typeface="Cabin"/>
            </a:endParaRPr>
          </a:p>
          <a:p>
            <a:pPr marL="0" lvl="0" indent="0" algn="l" rtl="0">
              <a:lnSpc>
                <a:spcPct val="150000"/>
              </a:lnSpc>
              <a:spcBef>
                <a:spcPts val="0"/>
              </a:spcBef>
              <a:spcAft>
                <a:spcPts val="0"/>
              </a:spcAft>
              <a:buNone/>
            </a:pPr>
            <a:r>
              <a:rPr lang="en" sz="1200">
                <a:latin typeface="Cabin"/>
                <a:ea typeface="Cabin"/>
                <a:cs typeface="Cabin"/>
                <a:sym typeface="Cabin"/>
              </a:rPr>
              <a:t>Short summary.</a:t>
            </a:r>
            <a:endParaRPr sz="1200">
              <a:latin typeface="Cabin"/>
              <a:ea typeface="Cabin"/>
              <a:cs typeface="Cabin"/>
              <a:sym typeface="Cabin"/>
            </a:endParaRPr>
          </a:p>
        </p:txBody>
      </p:sp>
      <p:sp>
        <p:nvSpPr>
          <p:cNvPr id="287" name="Google Shape;287;p36"/>
          <p:cNvSpPr txBox="1"/>
          <p:nvPr/>
        </p:nvSpPr>
        <p:spPr>
          <a:xfrm>
            <a:off x="3733800" y="2046200"/>
            <a:ext cx="1692000" cy="2637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Cabin"/>
                <a:ea typeface="Cabin"/>
                <a:cs typeface="Cabin"/>
                <a:sym typeface="Cabin"/>
              </a:rPr>
              <a:t>TITLE</a:t>
            </a:r>
            <a:endParaRPr b="1">
              <a:latin typeface="Cabin"/>
              <a:ea typeface="Cabin"/>
              <a:cs typeface="Cabin"/>
              <a:sym typeface="Cabin"/>
            </a:endParaRPr>
          </a:p>
          <a:p>
            <a:pPr marL="0" lvl="0" indent="0" algn="l" rtl="0">
              <a:lnSpc>
                <a:spcPct val="150000"/>
              </a:lnSpc>
              <a:spcBef>
                <a:spcPts val="0"/>
              </a:spcBef>
              <a:spcAft>
                <a:spcPts val="0"/>
              </a:spcAft>
              <a:buNone/>
            </a:pPr>
            <a:r>
              <a:rPr lang="en" sz="1200">
                <a:latin typeface="Cabin"/>
                <a:ea typeface="Cabin"/>
                <a:cs typeface="Cabin"/>
                <a:sym typeface="Cabin"/>
              </a:rPr>
              <a:t>Short summary.</a:t>
            </a:r>
            <a:endParaRPr sz="1200">
              <a:latin typeface="Cabin"/>
              <a:ea typeface="Cabin"/>
              <a:cs typeface="Cabin"/>
              <a:sym typeface="Cabin"/>
            </a:endParaRPr>
          </a:p>
        </p:txBody>
      </p:sp>
      <p:sp>
        <p:nvSpPr>
          <p:cNvPr id="288" name="Google Shape;288;p36"/>
          <p:cNvSpPr txBox="1"/>
          <p:nvPr/>
        </p:nvSpPr>
        <p:spPr>
          <a:xfrm>
            <a:off x="5410200" y="2046200"/>
            <a:ext cx="1692000" cy="2637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Cabin"/>
                <a:ea typeface="Cabin"/>
                <a:cs typeface="Cabin"/>
                <a:sym typeface="Cabin"/>
              </a:rPr>
              <a:t>TITLE</a:t>
            </a:r>
            <a:endParaRPr b="1">
              <a:latin typeface="Cabin"/>
              <a:ea typeface="Cabin"/>
              <a:cs typeface="Cabin"/>
              <a:sym typeface="Cabin"/>
            </a:endParaRPr>
          </a:p>
          <a:p>
            <a:pPr marL="0" lvl="0" indent="0" algn="l" rtl="0">
              <a:lnSpc>
                <a:spcPct val="150000"/>
              </a:lnSpc>
              <a:spcBef>
                <a:spcPts val="0"/>
              </a:spcBef>
              <a:spcAft>
                <a:spcPts val="0"/>
              </a:spcAft>
              <a:buNone/>
            </a:pPr>
            <a:r>
              <a:rPr lang="en" sz="1200">
                <a:latin typeface="Cabin"/>
                <a:ea typeface="Cabin"/>
                <a:cs typeface="Cabin"/>
                <a:sym typeface="Cabin"/>
              </a:rPr>
              <a:t>Short summary.</a:t>
            </a:r>
            <a:endParaRPr sz="1200">
              <a:latin typeface="Cabin"/>
              <a:ea typeface="Cabin"/>
              <a:cs typeface="Cabin"/>
              <a:sym typeface="Cabin"/>
            </a:endParaRPr>
          </a:p>
        </p:txBody>
      </p:sp>
      <p:sp>
        <p:nvSpPr>
          <p:cNvPr id="289" name="Google Shape;289;p36"/>
          <p:cNvSpPr txBox="1"/>
          <p:nvPr/>
        </p:nvSpPr>
        <p:spPr>
          <a:xfrm>
            <a:off x="7086600" y="2046200"/>
            <a:ext cx="1692000" cy="2637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Cabin"/>
                <a:ea typeface="Cabin"/>
                <a:cs typeface="Cabin"/>
                <a:sym typeface="Cabin"/>
              </a:rPr>
              <a:t>TITLE</a:t>
            </a:r>
            <a:endParaRPr b="1">
              <a:latin typeface="Cabin"/>
              <a:ea typeface="Cabin"/>
              <a:cs typeface="Cabin"/>
              <a:sym typeface="Cabin"/>
            </a:endParaRPr>
          </a:p>
          <a:p>
            <a:pPr marL="0" lvl="0" indent="0" algn="l" rtl="0">
              <a:lnSpc>
                <a:spcPct val="150000"/>
              </a:lnSpc>
              <a:spcBef>
                <a:spcPts val="0"/>
              </a:spcBef>
              <a:spcAft>
                <a:spcPts val="0"/>
              </a:spcAft>
              <a:buNone/>
            </a:pPr>
            <a:r>
              <a:rPr lang="en" sz="1200">
                <a:latin typeface="Cabin"/>
                <a:ea typeface="Cabin"/>
                <a:cs typeface="Cabin"/>
                <a:sym typeface="Cabin"/>
              </a:rPr>
              <a:t>Short summary.</a:t>
            </a:r>
            <a:endParaRPr sz="1200">
              <a:latin typeface="Cabin"/>
              <a:ea typeface="Cabin"/>
              <a:cs typeface="Cabin"/>
              <a:sym typeface="Cab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93"/>
        <p:cNvGrpSpPr/>
        <p:nvPr/>
      </p:nvGrpSpPr>
      <p:grpSpPr>
        <a:xfrm>
          <a:off x="0" y="0"/>
          <a:ext cx="0" cy="0"/>
          <a:chOff x="0" y="0"/>
          <a:chExt cx="0" cy="0"/>
        </a:xfrm>
      </p:grpSpPr>
      <p:pic>
        <p:nvPicPr>
          <p:cNvPr id="294" name="Google Shape;294;p37"/>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95" name="Google Shape;295;p37"/>
          <p:cNvSpPr txBox="1"/>
          <p:nvPr/>
        </p:nvSpPr>
        <p:spPr>
          <a:xfrm>
            <a:off x="4484600" y="116550"/>
            <a:ext cx="4435200" cy="11628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Works Cited</a:t>
            </a:r>
            <a:endParaRPr sz="3000" b="1">
              <a:latin typeface="Cabin"/>
              <a:ea typeface="Cabin"/>
              <a:cs typeface="Cabin"/>
              <a:sym typeface="Cabin"/>
            </a:endParaRPr>
          </a:p>
          <a:p>
            <a:pPr marL="0" lvl="0" indent="0" algn="r" rtl="0">
              <a:lnSpc>
                <a:spcPct val="115000"/>
              </a:lnSpc>
              <a:spcBef>
                <a:spcPts val="0"/>
              </a:spcBef>
              <a:spcAft>
                <a:spcPts val="0"/>
              </a:spcAft>
              <a:buNone/>
            </a:pPr>
            <a:r>
              <a:rPr lang="en" sz="3000" b="1">
                <a:latin typeface="Cabin"/>
                <a:ea typeface="Cabin"/>
                <a:cs typeface="Cabin"/>
                <a:sym typeface="Cabin"/>
              </a:rPr>
              <a:t>Copyright Disclaimer</a:t>
            </a:r>
            <a:endParaRPr sz="3000" b="1">
              <a:latin typeface="Cabin"/>
              <a:ea typeface="Cabin"/>
              <a:cs typeface="Cabin"/>
              <a:sym typeface="Cabin"/>
            </a:endParaRPr>
          </a:p>
          <a:p>
            <a:pPr marL="0" lvl="0" indent="0" algn="r" rtl="0">
              <a:lnSpc>
                <a:spcPct val="115000"/>
              </a:lnSpc>
              <a:spcBef>
                <a:spcPts val="0"/>
              </a:spcBef>
              <a:spcAft>
                <a:spcPts val="0"/>
              </a:spcAft>
              <a:buNone/>
            </a:pPr>
            <a:endParaRPr sz="1800">
              <a:latin typeface="Cabin"/>
              <a:ea typeface="Cabin"/>
              <a:cs typeface="Cabin"/>
              <a:sym typeface="Cabin"/>
            </a:endParaRPr>
          </a:p>
        </p:txBody>
      </p:sp>
      <p:sp>
        <p:nvSpPr>
          <p:cNvPr id="296" name="Google Shape;296;p37"/>
          <p:cNvSpPr txBox="1"/>
          <p:nvPr/>
        </p:nvSpPr>
        <p:spPr>
          <a:xfrm>
            <a:off x="298970" y="1791100"/>
            <a:ext cx="8620800" cy="316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Cabin"/>
                <a:ea typeface="Cabin"/>
                <a:cs typeface="Cabin"/>
                <a:sym typeface="Cabin"/>
              </a:rPr>
              <a:t>I do not own copyright on any of the images or videos embedded into this file.</a:t>
            </a:r>
            <a:endParaRPr sz="1600">
              <a:latin typeface="Cabin"/>
              <a:ea typeface="Cabin"/>
              <a:cs typeface="Cabin"/>
              <a:sym typeface="Cabin"/>
            </a:endParaRPr>
          </a:p>
          <a:p>
            <a:pPr marL="0" lvl="0" indent="0" algn="l" rtl="0">
              <a:lnSpc>
                <a:spcPct val="115000"/>
              </a:lnSpc>
              <a:spcBef>
                <a:spcPts val="1000"/>
              </a:spcBef>
              <a:spcAft>
                <a:spcPts val="0"/>
              </a:spcAft>
              <a:buNone/>
            </a:pPr>
            <a:r>
              <a:rPr lang="en" sz="1600">
                <a:latin typeface="Cabin"/>
                <a:ea typeface="Cabin"/>
                <a:cs typeface="Cabin"/>
                <a:sym typeface="Cabin"/>
              </a:rPr>
              <a:t>This Slides document is NOT intended for resale. I created this in the spirit of sharing and that is how it is intended to be used.</a:t>
            </a:r>
            <a:endParaRPr sz="1600">
              <a:latin typeface="Cabin"/>
              <a:ea typeface="Cabin"/>
              <a:cs typeface="Cabin"/>
              <a:sym typeface="Cabin"/>
            </a:endParaRPr>
          </a:p>
          <a:p>
            <a:pPr marL="0" lvl="0" indent="0" algn="l" rtl="0">
              <a:lnSpc>
                <a:spcPct val="115000"/>
              </a:lnSpc>
              <a:spcBef>
                <a:spcPts val="1000"/>
              </a:spcBef>
              <a:spcAft>
                <a:spcPts val="0"/>
              </a:spcAft>
              <a:buNone/>
            </a:pPr>
            <a:r>
              <a:rPr lang="en" sz="1600">
                <a:latin typeface="Cabin"/>
                <a:ea typeface="Cabin"/>
                <a:cs typeface="Cabin"/>
                <a:sym typeface="Cabin"/>
              </a:rPr>
              <a:t>Information for the summaries, production information, and questions were drawn from various internet sources and searches including: playbill.com, broadwayworld.com, musicals101.com, broadwaymusicalhome.com, broadway.org, americantheatrewing.org, and en.wikipedia.org. I also referenced several articles from Daily Beast, New York Times, and The New Yorker. Most videos are from YouTube.com</a:t>
            </a:r>
            <a:endParaRPr sz="1600">
              <a:latin typeface="Cabin"/>
              <a:ea typeface="Cabin"/>
              <a:cs typeface="Cabin"/>
              <a:sym typeface="Cabin"/>
            </a:endParaRPr>
          </a:p>
          <a:p>
            <a:pPr marL="0" lvl="0" indent="0" algn="l" rtl="0">
              <a:lnSpc>
                <a:spcPct val="115000"/>
              </a:lnSpc>
              <a:spcBef>
                <a:spcPts val="1000"/>
              </a:spcBef>
              <a:spcAft>
                <a:spcPts val="1000"/>
              </a:spcAft>
              <a:buNone/>
            </a:pPr>
            <a:r>
              <a:rPr lang="en" sz="1600">
                <a:latin typeface="Cabin"/>
                <a:ea typeface="Cabin"/>
                <a:cs typeface="Cabin"/>
                <a:sym typeface="Cabin"/>
              </a:rPr>
              <a:t>I hope you and your students enjoy using this resource!</a:t>
            </a:r>
            <a:endParaRPr sz="1600">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63" name="Google Shape;63;p14"/>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64" name="Google Shape;64;p14"/>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TITLE OF MUSICAL</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65" name="Google Shape;65;p14"/>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September 9, 2020</a:t>
            </a:r>
            <a:endParaRPr sz="1200">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71" name="Google Shape;71;p15"/>
          <p:cNvSpPr txBox="1"/>
          <p:nvPr/>
        </p:nvSpPr>
        <p:spPr>
          <a:xfrm>
            <a:off x="4484600" y="403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In The Heights</a:t>
            </a:r>
            <a:endParaRPr sz="3000" b="1">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Nina has just returned to her Washington Heights neighborhood from her freshman year at Stanford, unsure if she plans to go back; her parents struggle to keep their small business alive and Benny, their young employee, does his best to help the company stay afloat; Usnavi operates a tiny bodega, and his love interest, Vanessa, only dreams of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finding a studio apartment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in the coveted West Village.</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When the winning lottery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ticket, a power outage, and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romantic tension all hit the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‘hood, the long-time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friends and neighbors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make discoveries about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each other, about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themselves, and about the </a:t>
            </a:r>
            <a:endParaRPr>
              <a:latin typeface="Cabin"/>
              <a:ea typeface="Cabin"/>
              <a:cs typeface="Cabin"/>
              <a:sym typeface="Cabin"/>
            </a:endParaRPr>
          </a:p>
          <a:p>
            <a:pPr marL="0" lvl="0" indent="0" algn="l" rtl="0">
              <a:lnSpc>
                <a:spcPct val="115000"/>
              </a:lnSpc>
              <a:spcBef>
                <a:spcPts val="0"/>
              </a:spcBef>
              <a:spcAft>
                <a:spcPts val="0"/>
              </a:spcAft>
              <a:buNone/>
            </a:pPr>
            <a:r>
              <a:rPr lang="en">
                <a:latin typeface="Cabin"/>
                <a:ea typeface="Cabin"/>
                <a:cs typeface="Cabin"/>
                <a:sym typeface="Cabin"/>
              </a:rPr>
              <a:t>place they all call home.</a:t>
            </a:r>
            <a:endParaRPr>
              <a:latin typeface="Cabin"/>
              <a:ea typeface="Cabin"/>
              <a:cs typeface="Cabin"/>
              <a:sym typeface="Cabin"/>
            </a:endParaRPr>
          </a:p>
        </p:txBody>
      </p:sp>
      <p:sp>
        <p:nvSpPr>
          <p:cNvPr id="72" name="Google Shape;72;p15"/>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February 3, 2020</a:t>
            </a:r>
            <a:endParaRPr sz="1200">
              <a:latin typeface="Cabin"/>
              <a:ea typeface="Cabin"/>
              <a:cs typeface="Cabin"/>
              <a:sym typeface="Cabin"/>
            </a:endParaRPr>
          </a:p>
        </p:txBody>
      </p:sp>
      <p:sp>
        <p:nvSpPr>
          <p:cNvPr id="73" name="Google Shape;73;p15"/>
          <p:cNvSpPr txBox="1"/>
          <p:nvPr/>
        </p:nvSpPr>
        <p:spPr>
          <a:xfrm>
            <a:off x="298980" y="1714900"/>
            <a:ext cx="4350300" cy="263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Cabin"/>
                <a:ea typeface="Cabin"/>
                <a:cs typeface="Cabin"/>
                <a:sym typeface="Cabin"/>
              </a:rPr>
              <a:t>Music and Lyrics by: </a:t>
            </a:r>
            <a:r>
              <a:rPr lang="en">
                <a:latin typeface="Cabin"/>
                <a:ea typeface="Cabin"/>
                <a:cs typeface="Cabin"/>
                <a:sym typeface="Cabin"/>
              </a:rPr>
              <a:t>Lin-Manuel Miranda</a:t>
            </a:r>
            <a:endParaRPr>
              <a:latin typeface="Cabin"/>
              <a:ea typeface="Cabin"/>
              <a:cs typeface="Cabin"/>
              <a:sym typeface="Cabin"/>
            </a:endParaRPr>
          </a:p>
          <a:p>
            <a:pPr marL="0" lvl="0" indent="0" algn="l" rtl="0">
              <a:lnSpc>
                <a:spcPct val="115000"/>
              </a:lnSpc>
              <a:spcBef>
                <a:spcPts val="1000"/>
              </a:spcBef>
              <a:spcAft>
                <a:spcPts val="0"/>
              </a:spcAft>
              <a:buNone/>
            </a:pPr>
            <a:r>
              <a:rPr lang="en" b="1">
                <a:latin typeface="Cabin"/>
                <a:ea typeface="Cabin"/>
                <a:cs typeface="Cabin"/>
                <a:sym typeface="Cabin"/>
              </a:rPr>
              <a:t>Book by: </a:t>
            </a:r>
            <a:r>
              <a:rPr lang="en">
                <a:latin typeface="Cabin"/>
                <a:ea typeface="Cabin"/>
                <a:cs typeface="Cabin"/>
                <a:sym typeface="Cabin"/>
              </a:rPr>
              <a:t>Quiara Alegría Hudes</a:t>
            </a:r>
            <a:endParaRPr>
              <a:latin typeface="Cabin"/>
              <a:ea typeface="Cabin"/>
              <a:cs typeface="Cabin"/>
              <a:sym typeface="Cabin"/>
            </a:endParaRPr>
          </a:p>
          <a:p>
            <a:pPr marL="0" lvl="0" indent="0" algn="l" rtl="0">
              <a:lnSpc>
                <a:spcPct val="115000"/>
              </a:lnSpc>
              <a:spcBef>
                <a:spcPts val="1000"/>
              </a:spcBef>
              <a:spcAft>
                <a:spcPts val="0"/>
              </a:spcAft>
              <a:buNone/>
            </a:pPr>
            <a:r>
              <a:rPr lang="en" b="1">
                <a:latin typeface="Cabin"/>
                <a:ea typeface="Cabin"/>
                <a:cs typeface="Cabin"/>
                <a:sym typeface="Cabin"/>
              </a:rPr>
              <a:t>Directed by: </a:t>
            </a:r>
            <a:r>
              <a:rPr lang="en">
                <a:latin typeface="Cabin"/>
                <a:ea typeface="Cabin"/>
                <a:cs typeface="Cabin"/>
                <a:sym typeface="Cabin"/>
              </a:rPr>
              <a:t>Thomas Kail</a:t>
            </a:r>
            <a:endParaRPr>
              <a:latin typeface="Cabin"/>
              <a:ea typeface="Cabin"/>
              <a:cs typeface="Cabin"/>
              <a:sym typeface="Cabin"/>
            </a:endParaRPr>
          </a:p>
          <a:p>
            <a:pPr marL="0" lvl="0" indent="0" algn="l" rtl="0">
              <a:lnSpc>
                <a:spcPct val="115000"/>
              </a:lnSpc>
              <a:spcBef>
                <a:spcPts val="1000"/>
              </a:spcBef>
              <a:spcAft>
                <a:spcPts val="0"/>
              </a:spcAft>
              <a:buNone/>
            </a:pPr>
            <a:r>
              <a:rPr lang="en" b="1">
                <a:latin typeface="Cabin"/>
                <a:ea typeface="Cabin"/>
                <a:cs typeface="Cabin"/>
                <a:sym typeface="Cabin"/>
              </a:rPr>
              <a:t>Choreography by: </a:t>
            </a:r>
            <a:r>
              <a:rPr lang="en">
                <a:latin typeface="Cabin"/>
                <a:ea typeface="Cabin"/>
                <a:cs typeface="Cabin"/>
                <a:sym typeface="Cabin"/>
              </a:rPr>
              <a:t>Andy Blankenbuehler</a:t>
            </a:r>
            <a:endParaRPr>
              <a:latin typeface="Cabin"/>
              <a:ea typeface="Cabin"/>
              <a:cs typeface="Cabin"/>
              <a:sym typeface="Cabin"/>
            </a:endParaRPr>
          </a:p>
          <a:p>
            <a:pPr marL="0" lvl="0" indent="0" algn="l" rtl="0">
              <a:lnSpc>
                <a:spcPct val="115000"/>
              </a:lnSpc>
              <a:spcBef>
                <a:spcPts val="1000"/>
              </a:spcBef>
              <a:spcAft>
                <a:spcPts val="0"/>
              </a:spcAft>
              <a:buNone/>
            </a:pPr>
            <a:r>
              <a:rPr lang="en" b="1">
                <a:latin typeface="Cabin"/>
                <a:ea typeface="Cabin"/>
                <a:cs typeface="Cabin"/>
                <a:sym typeface="Cabin"/>
              </a:rPr>
              <a:t>Music Direction and Orchestrations: </a:t>
            </a:r>
            <a:r>
              <a:rPr lang="en">
                <a:latin typeface="Cabin"/>
                <a:ea typeface="Cabin"/>
                <a:cs typeface="Cabin"/>
                <a:sym typeface="Cabin"/>
              </a:rPr>
              <a:t>Alex Lacamoire</a:t>
            </a:r>
            <a:endParaRPr>
              <a:latin typeface="Cabin"/>
              <a:ea typeface="Cabin"/>
              <a:cs typeface="Cabin"/>
              <a:sym typeface="Cabin"/>
            </a:endParaRPr>
          </a:p>
          <a:p>
            <a:pPr marL="0" lvl="0" indent="0" algn="l" rtl="0">
              <a:lnSpc>
                <a:spcPct val="115000"/>
              </a:lnSpc>
              <a:spcBef>
                <a:spcPts val="1000"/>
              </a:spcBef>
              <a:spcAft>
                <a:spcPts val="0"/>
              </a:spcAft>
              <a:buNone/>
            </a:pPr>
            <a:r>
              <a:rPr lang="en" b="1">
                <a:latin typeface="Cabin"/>
                <a:ea typeface="Cabin"/>
                <a:cs typeface="Cabin"/>
                <a:sym typeface="Cabin"/>
              </a:rPr>
              <a:t>Produced by: </a:t>
            </a:r>
            <a:r>
              <a:rPr lang="en">
                <a:latin typeface="Cabin"/>
                <a:ea typeface="Cabin"/>
                <a:cs typeface="Cabin"/>
                <a:sym typeface="Cabin"/>
              </a:rPr>
              <a:t>Jeffrey Seller, Jill Furman, et al.</a:t>
            </a:r>
            <a:endParaRPr>
              <a:latin typeface="Cabin"/>
              <a:ea typeface="Cabin"/>
              <a:cs typeface="Cabin"/>
              <a:sym typeface="Cabin"/>
            </a:endParaRPr>
          </a:p>
          <a:p>
            <a:pPr marL="0" lvl="0" indent="0" algn="l" rtl="0">
              <a:lnSpc>
                <a:spcPct val="115000"/>
              </a:lnSpc>
              <a:spcBef>
                <a:spcPts val="1000"/>
              </a:spcBef>
              <a:spcAft>
                <a:spcPts val="0"/>
              </a:spcAft>
              <a:buNone/>
            </a:pPr>
            <a:r>
              <a:rPr lang="en" b="1">
                <a:latin typeface="Cabin"/>
                <a:ea typeface="Cabin"/>
                <a:cs typeface="Cabin"/>
                <a:sym typeface="Cabin"/>
              </a:rPr>
              <a:t>Opened on Broadway: </a:t>
            </a:r>
            <a:r>
              <a:rPr lang="en">
                <a:latin typeface="Cabin"/>
                <a:ea typeface="Cabin"/>
                <a:cs typeface="Cabin"/>
                <a:sym typeface="Cabin"/>
              </a:rPr>
              <a:t>Mar 9, 2008</a:t>
            </a:r>
            <a:endParaRPr>
              <a:latin typeface="Cabin"/>
              <a:ea typeface="Cabin"/>
              <a:cs typeface="Cabin"/>
              <a:sym typeface="Cabin"/>
            </a:endParaRPr>
          </a:p>
          <a:p>
            <a:pPr marL="0" lvl="0" indent="0" algn="l" rtl="0">
              <a:lnSpc>
                <a:spcPct val="115000"/>
              </a:lnSpc>
              <a:spcBef>
                <a:spcPts val="1000"/>
              </a:spcBef>
              <a:spcAft>
                <a:spcPts val="1000"/>
              </a:spcAft>
              <a:buNone/>
            </a:pPr>
            <a:r>
              <a:rPr lang="en" b="1">
                <a:latin typeface="Cabin"/>
                <a:ea typeface="Cabin"/>
                <a:cs typeface="Cabin"/>
                <a:sym typeface="Cabin"/>
              </a:rPr>
              <a:t>Awards, etc.: </a:t>
            </a:r>
            <a:r>
              <a:rPr lang="en">
                <a:latin typeface="Cabin"/>
                <a:ea typeface="Cabin"/>
                <a:cs typeface="Cabin"/>
                <a:sym typeface="Cabin"/>
              </a:rPr>
              <a:t>4 Tony Awards (Best Musical, Original Score, Choreography, Orchestrations)</a:t>
            </a:r>
            <a:br>
              <a:rPr lang="en">
                <a:latin typeface="Cabin"/>
                <a:ea typeface="Cabin"/>
                <a:cs typeface="Cabin"/>
                <a:sym typeface="Cabin"/>
              </a:rPr>
            </a:br>
            <a:r>
              <a:rPr lang="en">
                <a:latin typeface="Cabin"/>
                <a:ea typeface="Cabin"/>
                <a:cs typeface="Cabin"/>
                <a:sym typeface="Cabin"/>
              </a:rPr>
              <a:t>2009 Grammy Award for Musical Show Album</a:t>
            </a:r>
            <a:endParaRPr>
              <a:latin typeface="Cabin"/>
              <a:ea typeface="Cabin"/>
              <a:cs typeface="Cabin"/>
              <a:sym typeface="Cabin"/>
            </a:endParaRPr>
          </a:p>
        </p:txBody>
      </p:sp>
      <p:pic>
        <p:nvPicPr>
          <p:cNvPr id="74" name="Google Shape;74;p15"/>
          <p:cNvPicPr preferRelativeResize="0"/>
          <p:nvPr/>
        </p:nvPicPr>
        <p:blipFill>
          <a:blip r:embed="rId4">
            <a:alphaModFix/>
          </a:blip>
          <a:stretch>
            <a:fillRect/>
          </a:stretch>
        </p:blipFill>
        <p:spPr>
          <a:xfrm>
            <a:off x="6745325" y="2321325"/>
            <a:ext cx="2250675" cy="2250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80" name="Google Shape;80;p16"/>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In The Heights</a:t>
            </a:r>
            <a:endParaRPr sz="3000" b="1">
              <a:latin typeface="Cabin"/>
              <a:ea typeface="Cabin"/>
              <a:cs typeface="Cabin"/>
              <a:sym typeface="Cabin"/>
            </a:endParaRPr>
          </a:p>
          <a:p>
            <a:pPr marL="0" lvl="0" indent="0" algn="r" rtl="0">
              <a:lnSpc>
                <a:spcPct val="115000"/>
              </a:lnSpc>
              <a:spcBef>
                <a:spcPts val="0"/>
              </a:spcBef>
              <a:spcAft>
                <a:spcPts val="0"/>
              </a:spcAft>
              <a:buNone/>
            </a:pPr>
            <a:endParaRPr sz="1800">
              <a:latin typeface="Cabin"/>
              <a:ea typeface="Cabin"/>
              <a:cs typeface="Cabin"/>
              <a:sym typeface="Cabin"/>
            </a:endParaRPr>
          </a:p>
        </p:txBody>
      </p:sp>
      <p:sp>
        <p:nvSpPr>
          <p:cNvPr id="81" name="Google Shape;81;p16"/>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February 3, 2020</a:t>
            </a:r>
            <a:endParaRPr sz="1200">
              <a:latin typeface="Cabin"/>
              <a:ea typeface="Cabin"/>
              <a:cs typeface="Cabin"/>
              <a:sym typeface="Cabin"/>
            </a:endParaRPr>
          </a:p>
        </p:txBody>
      </p:sp>
      <p:pic>
        <p:nvPicPr>
          <p:cNvPr id="82" name="Google Shape;82;p16"/>
          <p:cNvPicPr preferRelativeResize="0"/>
          <p:nvPr/>
        </p:nvPicPr>
        <p:blipFill>
          <a:blip r:embed="rId4">
            <a:alphaModFix/>
          </a:blip>
          <a:stretch>
            <a:fillRect/>
          </a:stretch>
        </p:blipFill>
        <p:spPr>
          <a:xfrm>
            <a:off x="387475" y="2004539"/>
            <a:ext cx="3799827" cy="2517385"/>
          </a:xfrm>
          <a:prstGeom prst="rect">
            <a:avLst/>
          </a:prstGeom>
          <a:noFill/>
          <a:ln>
            <a:noFill/>
          </a:ln>
        </p:spPr>
      </p:pic>
      <p:pic>
        <p:nvPicPr>
          <p:cNvPr id="83" name="Google Shape;83;p16"/>
          <p:cNvPicPr preferRelativeResize="0"/>
          <p:nvPr/>
        </p:nvPicPr>
        <p:blipFill>
          <a:blip r:embed="rId5">
            <a:alphaModFix/>
          </a:blip>
          <a:stretch>
            <a:fillRect/>
          </a:stretch>
        </p:blipFill>
        <p:spPr>
          <a:xfrm>
            <a:off x="387475" y="2004550"/>
            <a:ext cx="3799823" cy="2532594"/>
          </a:xfrm>
          <a:prstGeom prst="rect">
            <a:avLst/>
          </a:prstGeom>
          <a:noFill/>
          <a:ln>
            <a:noFill/>
          </a:ln>
        </p:spPr>
      </p:pic>
      <p:pic>
        <p:nvPicPr>
          <p:cNvPr id="84" name="Google Shape;84;p16"/>
          <p:cNvPicPr preferRelativeResize="0"/>
          <p:nvPr/>
        </p:nvPicPr>
        <p:blipFill>
          <a:blip r:embed="rId6">
            <a:alphaModFix/>
          </a:blip>
          <a:stretch>
            <a:fillRect/>
          </a:stretch>
        </p:blipFill>
        <p:spPr>
          <a:xfrm>
            <a:off x="276000" y="1936750"/>
            <a:ext cx="4103700" cy="2727117"/>
          </a:xfrm>
          <a:prstGeom prst="rect">
            <a:avLst/>
          </a:prstGeom>
          <a:noFill/>
          <a:ln>
            <a:noFill/>
          </a:ln>
        </p:spPr>
      </p:pic>
      <p:pic>
        <p:nvPicPr>
          <p:cNvPr id="85" name="Google Shape;85;p16" descr="Best New Musical: In The Heights" title="Best New Musical: In The Heights by Lin-Manuel Miranda">
            <a:hlinkClick r:id="rId7"/>
          </p:cNvPr>
          <p:cNvPicPr preferRelativeResize="0"/>
          <p:nvPr/>
        </p:nvPicPr>
        <p:blipFill>
          <a:blip r:embed="rId8">
            <a:alphaModFix/>
          </a:blip>
          <a:stretch>
            <a:fillRect/>
          </a:stretch>
        </p:blipFill>
        <p:spPr>
          <a:xfrm>
            <a:off x="4663700" y="725975"/>
            <a:ext cx="2055750" cy="1541799"/>
          </a:xfrm>
          <a:prstGeom prst="rect">
            <a:avLst/>
          </a:prstGeom>
          <a:noFill/>
          <a:ln>
            <a:noFill/>
          </a:ln>
        </p:spPr>
      </p:pic>
      <p:sp>
        <p:nvSpPr>
          <p:cNvPr id="86" name="Google Shape;86;p16"/>
          <p:cNvSpPr txBox="1"/>
          <p:nvPr/>
        </p:nvSpPr>
        <p:spPr>
          <a:xfrm rot="1369854">
            <a:off x="7606658" y="2834943"/>
            <a:ext cx="1516187" cy="41531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latin typeface="Dancing Script"/>
                <a:ea typeface="Dancing Script"/>
                <a:cs typeface="Dancing Script"/>
                <a:sym typeface="Dancing Script"/>
              </a:rPr>
              <a:t>What do you think?</a:t>
            </a:r>
            <a:endParaRPr>
              <a:solidFill>
                <a:srgbClr val="0000FF"/>
              </a:solidFill>
              <a:latin typeface="Dancing Script"/>
              <a:ea typeface="Dancing Script"/>
              <a:cs typeface="Dancing Script"/>
              <a:sym typeface="Dancing Script"/>
            </a:endParaRPr>
          </a:p>
        </p:txBody>
      </p:sp>
      <p:sp>
        <p:nvSpPr>
          <p:cNvPr id="87" name="Google Shape;87;p16"/>
          <p:cNvSpPr txBox="1"/>
          <p:nvPr/>
        </p:nvSpPr>
        <p:spPr>
          <a:xfrm>
            <a:off x="4560850" y="2930900"/>
            <a:ext cx="4435200" cy="167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Cabin"/>
                <a:ea typeface="Cabin"/>
                <a:cs typeface="Cabin"/>
                <a:sym typeface="Cabin"/>
              </a:rPr>
              <a:t>Lin Manuel Miranda is a scholar of Musical</a:t>
            </a:r>
            <a:endParaRPr b="1">
              <a:latin typeface="Cabin"/>
              <a:ea typeface="Cabin"/>
              <a:cs typeface="Cabin"/>
              <a:sym typeface="Cabin"/>
            </a:endParaRPr>
          </a:p>
          <a:p>
            <a:pPr marL="0" lvl="0" indent="0" algn="l" rtl="0">
              <a:lnSpc>
                <a:spcPct val="115000"/>
              </a:lnSpc>
              <a:spcBef>
                <a:spcPts val="0"/>
              </a:spcBef>
              <a:spcAft>
                <a:spcPts val="0"/>
              </a:spcAft>
              <a:buNone/>
            </a:pPr>
            <a:r>
              <a:rPr lang="en" b="1">
                <a:latin typeface="Cabin"/>
                <a:ea typeface="Cabin"/>
                <a:cs typeface="Cabin"/>
                <a:sym typeface="Cabin"/>
              </a:rPr>
              <a:t>Theatre history. He loves the classics, celebrates new works, and continues to break ground in his own productions. Thinking about the scope of your knowledge of musical theatre so far, what productions so far have inspired you? are you curious about? What communities do you think are missing?</a:t>
            </a:r>
            <a:endParaRPr b="1">
              <a:latin typeface="Cabin"/>
              <a:ea typeface="Cabin"/>
              <a:cs typeface="Cabin"/>
              <a:sym typeface="Cabin"/>
            </a:endParaRPr>
          </a:p>
        </p:txBody>
      </p:sp>
      <p:pic>
        <p:nvPicPr>
          <p:cNvPr id="88" name="Google Shape;88;p16" descr="Turn up the volume on your dreams. #InTheHeightsMovie, only in theaters 2020.&#10;&#10;https://www.tiktok.com/@InTheHeightsMovie&#10;http://www.facebook.com/InTheHeightsMovie&#10;http://twitter.com/InTheHeights&#10;http://www.instagram.com/InTheHeightsMovie&#10;http://www.intheheights-movie.com&#10; &#10;The creator of “Hamilton” and the director of “Crazy Rich Asians” invite you to the event of the summer, where the streets are made of music and little dreams become big... “In the Heights.”&#10;&#10;Lights up on Washington Heights...The scent of a cafecito caliente hangs in the air just outside of the 181st Street subway stop, where a kaleidoscope of dreams rallies this vibrant and tight-knit community.  At the intersection of it all is the likeable, magnetic bodega owner Usnavi (Anthony Ramos), who saves every penny from his daily grind as he hopes, imagines and sings about a better life. &#10; &#10;“In the Heights” fuses Lin-Manuel Miranda’s kinetic music and lyrics with director Jon M. Chu’s lively and authentic eye for storytelling to capture a world very much of its place, but universal in its experience.&#10; &#10;“In the Heights” stars Anthony Ramos (“A Star is Born,” Broadway’s “Hamilton”), Corey Hawkins (“Straight Outta Compton,” “BlacKkKlansman”), singer/songwriter Leslie Grace, Melissa Barrera (TV’s “Vida”), Olga Merediz (Broadway’s “In the Heights”), Daphne Rubin-Vega (Broadway’s “Rent”), Gregory Diaz IV (Broadway’s “Matilda the Musical”), Stephanie Beatriz (TV’s “Brooklyn Nine-Nine”), Dascha Polanco (TV’s “Orange is the New Black”) and Jimmy Smits (the “Star Wars” films).&#10; &#10;Chu is directing the film from a screenplay by Quiara Alegría Hudes; it is based on the musical stage play, with music and lyrics by Lin-Manuel Miranda, book by Quiara Alegría Hudes and concept by Miranda. “In the Heights” is produced by Miranda and Hudes, together with Scott Sanders, Anthony Bregman and Mara Jacobs. David Nicksay and Kevin McCormick served as executive producers.&#10; &#10;Behind the camera, Chu is reuniting with his “Crazy Rich Asians” production designer, Nelson Coates, and editor, Myron Kerstein. He is also collaborating with director of photography Alice Brooks (TV’s “The Walking Dead”) and costume designer Mitchell Travers (“Eighth Grade”).  The choreography is by Christopher Scott, who previously teamed with Chu on the award-winning “The Legion of Extraordinary Dancers.”&#10; &#10;“In the Heights” was filmed in New York, primarily on location in the dynamic community of Washington Heights.  Slated for release on June 26, 2020, it will be distributed worldwide by Warner Bros. Pictures." title="IN THE HEIGHTS - Official Trailer">
            <a:hlinkClick r:id="rId9"/>
          </p:cNvPr>
          <p:cNvPicPr preferRelativeResize="0"/>
          <p:nvPr/>
        </p:nvPicPr>
        <p:blipFill>
          <a:blip r:embed="rId10">
            <a:alphaModFix/>
          </a:blip>
          <a:stretch>
            <a:fillRect/>
          </a:stretch>
        </p:blipFill>
        <p:spPr>
          <a:xfrm>
            <a:off x="6940300" y="1015250"/>
            <a:ext cx="2055750" cy="154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82"/>
                                        </p:tgtEl>
                                      </p:cBhvr>
                                    </p:animEffect>
                                    <p:set>
                                      <p:cBhvr>
                                        <p:cTn id="12" dur="1" fill="hold">
                                          <p:stCondLst>
                                            <p:cond delay="1000"/>
                                          </p:stCondLst>
                                        </p:cTn>
                                        <p:tgtEl>
                                          <p:spTgt spid="8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10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83"/>
                                        </p:tgtEl>
                                      </p:cBhvr>
                                    </p:animEffect>
                                    <p:set>
                                      <p:cBhvr>
                                        <p:cTn id="20" dur="1" fill="hold">
                                          <p:stCondLst>
                                            <p:cond delay="1000"/>
                                          </p:stCondLst>
                                        </p:cTn>
                                        <p:tgtEl>
                                          <p:spTgt spid="8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93"/>
        <p:cNvGrpSpPr/>
        <p:nvPr/>
      </p:nvGrpSpPr>
      <p:grpSpPr>
        <a:xfrm>
          <a:off x="0" y="0"/>
          <a:ext cx="0" cy="0"/>
          <a:chOff x="0" y="0"/>
          <a:chExt cx="0" cy="0"/>
        </a:xfrm>
      </p:grpSpPr>
      <p:pic>
        <p:nvPicPr>
          <p:cNvPr id="194" name="Google Shape;194;p25"/>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195" name="Google Shape;195;p25"/>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196" name="Google Shape;196;p25"/>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Hairspray</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197" name="Google Shape;197;p25"/>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March 16, 2020</a:t>
            </a:r>
            <a:endParaRPr sz="1200">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01"/>
        <p:cNvGrpSpPr/>
        <p:nvPr/>
      </p:nvGrpSpPr>
      <p:grpSpPr>
        <a:xfrm>
          <a:off x="0" y="0"/>
          <a:ext cx="0" cy="0"/>
          <a:chOff x="0" y="0"/>
          <a:chExt cx="0" cy="0"/>
        </a:xfrm>
      </p:grpSpPr>
      <p:pic>
        <p:nvPicPr>
          <p:cNvPr id="202" name="Google Shape;202;p26"/>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03" name="Google Shape;203;p26"/>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04" name="Google Shape;204;p26"/>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Matilda</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05" name="Google Shape;205;p26"/>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March 23, 2020</a:t>
            </a:r>
            <a:endParaRPr sz="1200">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09"/>
        <p:cNvGrpSpPr/>
        <p:nvPr/>
      </p:nvGrpSpPr>
      <p:grpSpPr>
        <a:xfrm>
          <a:off x="0" y="0"/>
          <a:ext cx="0" cy="0"/>
          <a:chOff x="0" y="0"/>
          <a:chExt cx="0" cy="0"/>
        </a:xfrm>
      </p:grpSpPr>
      <p:pic>
        <p:nvPicPr>
          <p:cNvPr id="210" name="Google Shape;210;p27"/>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11" name="Google Shape;211;p27"/>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12" name="Google Shape;212;p27"/>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Fun Home</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13" name="Google Shape;213;p27"/>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March 30, 2020</a:t>
            </a:r>
            <a:endParaRPr sz="1200">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17"/>
        <p:cNvGrpSpPr/>
        <p:nvPr/>
      </p:nvGrpSpPr>
      <p:grpSpPr>
        <a:xfrm>
          <a:off x="0" y="0"/>
          <a:ext cx="0" cy="0"/>
          <a:chOff x="0" y="0"/>
          <a:chExt cx="0" cy="0"/>
        </a:xfrm>
      </p:grpSpPr>
      <p:pic>
        <p:nvPicPr>
          <p:cNvPr id="218" name="Google Shape;218;p28"/>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19" name="Google Shape;219;p28"/>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20" name="Google Shape;220;p28"/>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Les Misérables</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21" name="Google Shape;221;p28"/>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April 13, 2020</a:t>
            </a:r>
            <a:endParaRPr sz="1200">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25"/>
        <p:cNvGrpSpPr/>
        <p:nvPr/>
      </p:nvGrpSpPr>
      <p:grpSpPr>
        <a:xfrm>
          <a:off x="0" y="0"/>
          <a:ext cx="0" cy="0"/>
          <a:chOff x="0" y="0"/>
          <a:chExt cx="0" cy="0"/>
        </a:xfrm>
      </p:grpSpPr>
      <p:pic>
        <p:nvPicPr>
          <p:cNvPr id="226" name="Google Shape;226;p29"/>
          <p:cNvPicPr preferRelativeResize="0"/>
          <p:nvPr/>
        </p:nvPicPr>
        <p:blipFill>
          <a:blip r:embed="rId3">
            <a:alphaModFix/>
          </a:blip>
          <a:stretch>
            <a:fillRect/>
          </a:stretch>
        </p:blipFill>
        <p:spPr>
          <a:xfrm>
            <a:off x="-118800" y="-316000"/>
            <a:ext cx="4688549" cy="2637314"/>
          </a:xfrm>
          <a:prstGeom prst="rect">
            <a:avLst/>
          </a:prstGeom>
          <a:noFill/>
          <a:ln>
            <a:noFill/>
          </a:ln>
        </p:spPr>
      </p:pic>
      <p:sp>
        <p:nvSpPr>
          <p:cNvPr id="227" name="Google Shape;227;p29"/>
          <p:cNvSpPr txBox="1"/>
          <p:nvPr/>
        </p:nvSpPr>
        <p:spPr>
          <a:xfrm>
            <a:off x="381000" y="2046200"/>
            <a:ext cx="4103700" cy="2637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latin typeface="Cabin"/>
                <a:ea typeface="Cabin"/>
                <a:cs typeface="Cabin"/>
                <a:sym typeface="Cabin"/>
              </a:rPr>
              <a:t>Book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Lyrics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Music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Choreography by: </a:t>
            </a:r>
            <a:r>
              <a:rPr lang="en" sz="1800">
                <a:latin typeface="Cabin"/>
                <a:ea typeface="Cabin"/>
                <a:cs typeface="Cabin"/>
                <a:sym typeface="Cabin"/>
              </a:rPr>
              <a:t>John Smith</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Opened on Broadway:</a:t>
            </a:r>
            <a:r>
              <a:rPr lang="en" sz="1800">
                <a:latin typeface="Cabin"/>
                <a:ea typeface="Cabin"/>
                <a:cs typeface="Cabin"/>
                <a:sym typeface="Cabin"/>
              </a:rPr>
              <a:t> Sept 9, 2020</a:t>
            </a:r>
            <a:endParaRPr sz="1800">
              <a:latin typeface="Cabin"/>
              <a:ea typeface="Cabin"/>
              <a:cs typeface="Cabin"/>
              <a:sym typeface="Cabin"/>
            </a:endParaRPr>
          </a:p>
          <a:p>
            <a:pPr marL="0" lvl="0" indent="0" algn="l" rtl="0">
              <a:lnSpc>
                <a:spcPct val="150000"/>
              </a:lnSpc>
              <a:spcBef>
                <a:spcPts val="0"/>
              </a:spcBef>
              <a:spcAft>
                <a:spcPts val="0"/>
              </a:spcAft>
              <a:buNone/>
            </a:pPr>
            <a:r>
              <a:rPr lang="en" sz="1800" b="1">
                <a:latin typeface="Cabin"/>
                <a:ea typeface="Cabin"/>
                <a:cs typeface="Cabin"/>
                <a:sym typeface="Cabin"/>
              </a:rPr>
              <a:t>Awards, etc.: </a:t>
            </a:r>
            <a:r>
              <a:rPr lang="en" sz="1800">
                <a:latin typeface="Cabin"/>
                <a:ea typeface="Cabin"/>
                <a:cs typeface="Cabin"/>
                <a:sym typeface="Cabin"/>
              </a:rPr>
              <a:t>None</a:t>
            </a:r>
            <a:endParaRPr sz="1800">
              <a:latin typeface="Cabin"/>
              <a:ea typeface="Cabin"/>
              <a:cs typeface="Cabin"/>
              <a:sym typeface="Cabin"/>
            </a:endParaRPr>
          </a:p>
        </p:txBody>
      </p:sp>
      <p:sp>
        <p:nvSpPr>
          <p:cNvPr id="228" name="Google Shape;228;p29"/>
          <p:cNvSpPr txBox="1"/>
          <p:nvPr/>
        </p:nvSpPr>
        <p:spPr>
          <a:xfrm>
            <a:off x="4484600" y="116550"/>
            <a:ext cx="4435200" cy="1895700"/>
          </a:xfrm>
          <a:prstGeom prst="rect">
            <a:avLst/>
          </a:prstGeom>
          <a:noFill/>
          <a:ln>
            <a:noFill/>
          </a:ln>
          <a:effectLst>
            <a:outerShdw blurRad="57150" dist="19050" dir="5400000" algn="bl" rotWithShape="0">
              <a:srgbClr val="434343">
                <a:alpha val="50000"/>
              </a:srgbClr>
            </a:outerShdw>
          </a:effectLst>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000" b="1">
                <a:latin typeface="Cabin"/>
                <a:ea typeface="Cabin"/>
                <a:cs typeface="Cabin"/>
                <a:sym typeface="Cabin"/>
              </a:rPr>
              <a:t>Guys and Dolls</a:t>
            </a:r>
            <a:endParaRPr sz="3000" b="1">
              <a:latin typeface="Cabin"/>
              <a:ea typeface="Cabin"/>
              <a:cs typeface="Cabin"/>
              <a:sym typeface="Cabin"/>
            </a:endParaRPr>
          </a:p>
          <a:p>
            <a:pPr marL="0" lvl="0" indent="0" algn="r" rtl="0">
              <a:lnSpc>
                <a:spcPct val="115000"/>
              </a:lnSpc>
              <a:spcBef>
                <a:spcPts val="0"/>
              </a:spcBef>
              <a:spcAft>
                <a:spcPts val="0"/>
              </a:spcAft>
              <a:buNone/>
            </a:pPr>
            <a:r>
              <a:rPr lang="en" sz="1800">
                <a:latin typeface="Cabin"/>
                <a:ea typeface="Cabin"/>
                <a:cs typeface="Cabin"/>
                <a:sym typeface="Cabin"/>
              </a:rPr>
              <a:t>Here is where a brief summary of the plot of the musical goes. Just enough to give away the story without spoiling the whole thing. No more than three sentences.</a:t>
            </a:r>
            <a:endParaRPr sz="1800">
              <a:latin typeface="Cabin"/>
              <a:ea typeface="Cabin"/>
              <a:cs typeface="Cabin"/>
              <a:sym typeface="Cabin"/>
            </a:endParaRPr>
          </a:p>
        </p:txBody>
      </p:sp>
      <p:sp>
        <p:nvSpPr>
          <p:cNvPr id="229" name="Google Shape;229;p29"/>
          <p:cNvSpPr txBox="1"/>
          <p:nvPr/>
        </p:nvSpPr>
        <p:spPr>
          <a:xfrm>
            <a:off x="4816100" y="4683500"/>
            <a:ext cx="4103700" cy="33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200" b="1">
                <a:latin typeface="Cabin"/>
                <a:ea typeface="Cabin"/>
                <a:cs typeface="Cabin"/>
                <a:sym typeface="Cabin"/>
              </a:rPr>
              <a:t>Today’s Date: April 20, 2020</a:t>
            </a:r>
            <a:endParaRPr sz="1200">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1919</Words>
  <Application>Microsoft Office PowerPoint</Application>
  <PresentationFormat>On-screen Show (16:9)</PresentationFormat>
  <Paragraphs>177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Cabin</vt:lpstr>
      <vt:lpstr>Dancing Script</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Greg Pschirrer</cp:lastModifiedBy>
  <cp:revision>1</cp:revision>
  <dcterms:modified xsi:type="dcterms:W3CDTF">2020-03-09T14:58:58Z</dcterms:modified>
</cp:coreProperties>
</file>